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8" r:id="rId4"/>
    <p:sldId id="260" r:id="rId5"/>
    <p:sldId id="257" r:id="rId6"/>
    <p:sldId id="258" r:id="rId7"/>
    <p:sldId id="261" r:id="rId8"/>
    <p:sldId id="262" r:id="rId9"/>
    <p:sldId id="259" r:id="rId10"/>
    <p:sldId id="264" r:id="rId11"/>
    <p:sldId id="265" r:id="rId12"/>
    <p:sldId id="266" r:id="rId13"/>
    <p:sldId id="267" r:id="rId14"/>
    <p:sldId id="272" r:id="rId15"/>
    <p:sldId id="273" r:id="rId16"/>
    <p:sldId id="274" r:id="rId17"/>
    <p:sldId id="268" r:id="rId18"/>
    <p:sldId id="269" r:id="rId19"/>
    <p:sldId id="270" r:id="rId20"/>
    <p:sldId id="271" r:id="rId21"/>
    <p:sldId id="263" r:id="rId22"/>
    <p:sldId id="279" r:id="rId23"/>
    <p:sldId id="276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233651"/>
      </p:ext>
    </p:extLst>
  </p:cSld>
  <p:clrMapOvr>
    <a:masterClrMapping/>
  </p:clrMapOvr>
  <p:transition spd="slow"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475401"/>
      </p:ext>
    </p:extLst>
  </p:cSld>
  <p:clrMapOvr>
    <a:masterClrMapping/>
  </p:clrMapOvr>
  <p:transition spd="slow"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746756"/>
      </p:ext>
    </p:extLst>
  </p:cSld>
  <p:clrMapOvr>
    <a:masterClrMapping/>
  </p:clrMapOvr>
  <p:transition spd="slow"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157173"/>
      </p:ext>
    </p:extLst>
  </p:cSld>
  <p:clrMapOvr>
    <a:masterClrMapping/>
  </p:clrMapOvr>
  <p:transition spd="slow"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879606"/>
      </p:ext>
    </p:extLst>
  </p:cSld>
  <p:clrMapOvr>
    <a:masterClrMapping/>
  </p:clrMapOvr>
  <p:transition spd="slow"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205137"/>
      </p:ext>
    </p:extLst>
  </p:cSld>
  <p:clrMapOvr>
    <a:masterClrMapping/>
  </p:clrMapOvr>
  <p:transition spd="slow"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708555"/>
      </p:ext>
    </p:extLst>
  </p:cSld>
  <p:clrMapOvr>
    <a:masterClrMapping/>
  </p:clrMapOvr>
  <p:transition spd="slow"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335047"/>
      </p:ext>
    </p:extLst>
  </p:cSld>
  <p:clrMapOvr>
    <a:masterClrMapping/>
  </p:clrMapOvr>
  <p:transition spd="slow"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891294"/>
      </p:ext>
    </p:extLst>
  </p:cSld>
  <p:clrMapOvr>
    <a:masterClrMapping/>
  </p:clrMapOvr>
  <p:transition spd="slow"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71659"/>
      </p:ext>
    </p:extLst>
  </p:cSld>
  <p:clrMapOvr>
    <a:masterClrMapping/>
  </p:clrMapOvr>
  <p:transition spd="slow"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285727"/>
      </p:ext>
    </p:extLst>
  </p:cSld>
  <p:clrMapOvr>
    <a:masterClrMapping/>
  </p:clrMapOvr>
  <p:transition spd="slow"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94">
              <a:srgbClr val="F41E22"/>
            </a:gs>
            <a:gs pos="59000">
              <a:srgbClr val="F41E22">
                <a:lumMod val="100000"/>
              </a:srgb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EB740-87C4-443F-9EC4-224A00ABEF01}" type="datetimeFigureOut">
              <a:rPr lang="zh-CN" altLang="en-US" smtClean="0"/>
              <a:pPr/>
              <a:t>2020/6/22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7F072-35F1-4A54-A11C-671AF022936D}" type="slidenum">
              <a:rPr lang="zh-CN" altLang="en-US" smtClean="0"/>
              <a:pPr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00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image" Target="../media/image62.png"/><Relationship Id="rId2" Type="http://schemas.openxmlformats.org/officeDocument/2006/relationships/audio" Target="file:///D:\&#24037;&#20316;\&#26434;&#39033;\&#26446;&#24503;&#20161;\2020\Gottfried%20Konency%20and%20China\&#25918;&#26144;\&#31119;&#22914;&#19996;&#28023;&#65292;&#23551;&#27604;&#21335;&#23665;.m4a" TargetMode="External"/><Relationship Id="rId1" Type="http://schemas.microsoft.com/office/2007/relationships/media" Target="file:///D:\&#24037;&#20316;\&#26434;&#39033;\&#26446;&#24503;&#20161;\2020\Gottfried%20Konency%20and%20China\&#25918;&#26144;\&#31119;&#22914;&#19996;&#28023;&#65292;&#23551;&#27604;&#21335;&#23665;.m4a" TargetMode="External"/><Relationship Id="rId6" Type="http://schemas.openxmlformats.org/officeDocument/2006/relationships/image" Target="../media/image6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34321" y="717176"/>
            <a:ext cx="10128354" cy="3167541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rgbClr val="FFFF00"/>
                </a:solidFill>
                <a:latin typeface="Algerian" panose="04020705040A02060702" pitchFamily="82" charset="0"/>
              </a:rPr>
              <a:t>Gottfried </a:t>
            </a:r>
            <a:r>
              <a:rPr lang="en-US" altLang="zh-CN" dirty="0" err="1" smtClean="0">
                <a:solidFill>
                  <a:srgbClr val="FFFF00"/>
                </a:solidFill>
                <a:latin typeface="Algerian" panose="04020705040A02060702" pitchFamily="82" charset="0"/>
              </a:rPr>
              <a:t>Konency</a:t>
            </a:r>
            <a:r>
              <a:rPr lang="en-US" altLang="zh-CN" dirty="0" smtClean="0">
                <a:solidFill>
                  <a:srgbClr val="FFFF00"/>
                </a:solidFill>
                <a:latin typeface="Algerian" panose="04020705040A02060702" pitchFamily="82" charset="0"/>
              </a:rPr>
              <a:t> </a:t>
            </a:r>
            <a:br>
              <a:rPr lang="en-US" altLang="zh-CN" dirty="0" smtClean="0"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en-US" altLang="zh-CN" dirty="0" smtClean="0">
                <a:solidFill>
                  <a:srgbClr val="FFFF00"/>
                </a:solidFill>
                <a:latin typeface="Algerian" panose="04020705040A02060702" pitchFamily="82" charset="0"/>
              </a:rPr>
              <a:t>AND </a:t>
            </a:r>
            <a:r>
              <a:rPr lang="en-US" altLang="zh-CN" dirty="0" err="1" smtClean="0">
                <a:solidFill>
                  <a:srgbClr val="FFFF00"/>
                </a:solidFill>
                <a:latin typeface="Algerian" panose="04020705040A02060702" pitchFamily="82" charset="0"/>
              </a:rPr>
              <a:t>CHina</a:t>
            </a:r>
            <a:r>
              <a:rPr lang="en-US" altLang="zh-CN" dirty="0" smtClean="0">
                <a:solidFill>
                  <a:srgbClr val="FFFF00"/>
                </a:solidFill>
                <a:latin typeface="Algerian" panose="04020705040A02060702" pitchFamily="82" charset="0"/>
              </a:rPr>
              <a:t/>
            </a:r>
            <a:br>
              <a:rPr lang="en-US" altLang="zh-CN" dirty="0" smtClean="0"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en-US" altLang="zh-CN" dirty="0" smtClean="0">
                <a:solidFill>
                  <a:srgbClr val="FFFF00"/>
                </a:solidFill>
                <a:latin typeface="Algerian" panose="04020705040A02060702" pitchFamily="82" charset="0"/>
              </a:rPr>
              <a:t>- Celebrating His</a:t>
            </a:r>
            <a:br>
              <a:rPr lang="en-US" altLang="zh-CN" dirty="0" smtClean="0">
                <a:solidFill>
                  <a:srgbClr val="FFFF00"/>
                </a:solidFill>
                <a:latin typeface="Algerian" panose="04020705040A02060702" pitchFamily="82" charset="0"/>
              </a:rPr>
            </a:br>
            <a:r>
              <a:rPr lang="en-US" altLang="zh-CN" dirty="0" smtClean="0">
                <a:solidFill>
                  <a:srgbClr val="FFFF00"/>
                </a:solidFill>
                <a:latin typeface="Algerian" panose="04020705040A02060702" pitchFamily="82" charset="0"/>
              </a:rPr>
              <a:t>90’s Birthday</a:t>
            </a:r>
            <a:endParaRPr lang="zh-CN" altLang="en-US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850800"/>
            <a:ext cx="9144000" cy="1179824"/>
          </a:xfrm>
        </p:spPr>
        <p:txBody>
          <a:bodyPr>
            <a:noAutofit/>
          </a:bodyPr>
          <a:lstStyle/>
          <a:p>
            <a:r>
              <a:rPr lang="en-US" altLang="zh-CN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Deren</a:t>
            </a:r>
            <a:r>
              <a:rPr lang="en-US" altLang="zh-CN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Li, </a:t>
            </a:r>
            <a:r>
              <a:rPr lang="en-US" altLang="zh-CN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Yixuan</a:t>
            </a:r>
            <a:r>
              <a:rPr lang="en-US" altLang="zh-CN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Zhu &amp; Lily Shi</a:t>
            </a:r>
          </a:p>
          <a:p>
            <a:r>
              <a:rPr lang="en-US" altLang="zh-CN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Wuhan University</a:t>
            </a:r>
          </a:p>
          <a:p>
            <a:r>
              <a:rPr lang="en-US" altLang="zh-CN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2020.06.17</a:t>
            </a:r>
            <a:endParaRPr lang="zh-CN" alt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8309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7" y="188087"/>
            <a:ext cx="490178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2007, Urumqi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75" y="714374"/>
            <a:ext cx="7810500" cy="5857875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150980"/>
      </p:ext>
    </p:extLst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6" y="179461"/>
            <a:ext cx="1080041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2008, Beijing, XXI ISPRS Congress and White Elephant Club Party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0" y="847725"/>
            <a:ext cx="5391150" cy="40433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88" y="2581276"/>
            <a:ext cx="5395912" cy="40469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12" y="1828800"/>
            <a:ext cx="5395913" cy="40469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937066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7" y="239843"/>
            <a:ext cx="490178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2008, Hanover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5" y="3292475"/>
            <a:ext cx="5143500" cy="3429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429000"/>
            <a:ext cx="4948238" cy="32988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45" y="470675"/>
            <a:ext cx="5334000" cy="355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5581568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6" y="196713"/>
            <a:ext cx="970821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2009, Wuhan and Beijing, ISPRS White Elephant Event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02" y="786301"/>
            <a:ext cx="3699994" cy="26535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773907"/>
            <a:ext cx="3689594" cy="2654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689720"/>
            <a:ext cx="3689595" cy="286657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04" y="774677"/>
            <a:ext cx="3822101" cy="2676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04" y="3689722"/>
            <a:ext cx="3822101" cy="286657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81" y="3689720"/>
            <a:ext cx="3667125" cy="28665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968304"/>
      </p:ext>
    </p:extLst>
  </p:cSld>
  <p:clrMapOvr>
    <a:masterClrMapping/>
  </p:clrMapOvr>
  <p:transition spd="slow"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7" y="188087"/>
            <a:ext cx="67618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2011, Guilin, ISPRS Workshop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1026" name="Picture 2" descr="D:\工作\杂项\李德仁\2020\Konency and China\蒋捷相片\201110桂林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07" y="887617"/>
            <a:ext cx="6421926" cy="428128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D:\工作\杂项\李德仁\2020\Konency and China\蒋捷相片\201110桂林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6701" y="1950415"/>
            <a:ext cx="6604446" cy="4402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968304"/>
      </p:ext>
    </p:extLst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7" y="239843"/>
            <a:ext cx="57077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2012, Melbourne ISPRS Congress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2050" name="Picture 2" descr="D:\工作\杂项\李德仁\2020\Konency and China\蒋捷相片\2012澳大利亚ISPRS Congr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74" y="892175"/>
            <a:ext cx="8586788" cy="572452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150980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6" y="196713"/>
            <a:ext cx="63173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2014, Suzhou, ISPRS TC IV Symposium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3075" name="Picture 3" descr="D:\工作\杂项\李德仁\2020\Konency and China\蒋捷相片\2014苏州ISPRS TC IV Symposium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20749"/>
            <a:ext cx="5607050" cy="373803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D:\工作\杂项\李德仁\2020\Konency and China\蒋捷相片\2014苏州ISPRS TC IV Symposium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4439" y="920749"/>
            <a:ext cx="5545136" cy="370205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D:\工作\杂项\李德仁\2020\Konency and China\蒋捷相片\2014苏州ISPRS TC IV Symposium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9483" y="3016249"/>
            <a:ext cx="5493542" cy="36623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150980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7" y="188087"/>
            <a:ext cx="76127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2018, Beijing, ISPRS TC III Symposium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0" y="1080274"/>
            <a:ext cx="5214434" cy="391082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43" y="1080273"/>
            <a:ext cx="5451994" cy="391082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D:\工作\杂项\李德仁\2020\Konency and China\蒋捷相片\201805北京ISPRS TCIII Symposium-3.JPG"/>
          <p:cNvPicPr>
            <a:picLocks noChangeAspect="1" noChangeArrowheads="1"/>
          </p:cNvPicPr>
          <p:nvPr/>
        </p:nvPicPr>
        <p:blipFill>
          <a:blip r:embed="rId4" cstate="print"/>
          <a:srcRect r="7988" b="2742"/>
          <a:stretch>
            <a:fillRect/>
          </a:stretch>
        </p:blipFill>
        <p:spPr bwMode="auto">
          <a:xfrm>
            <a:off x="3057523" y="2896549"/>
            <a:ext cx="5188873" cy="365665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691822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7" y="188087"/>
            <a:ext cx="773971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2019, Guilin, ICGBD and White Elephant Event 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93" y="2552700"/>
            <a:ext cx="5618211" cy="421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9755" y="1578351"/>
            <a:ext cx="5920352" cy="44402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0" y="769193"/>
            <a:ext cx="5834150" cy="437561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819737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8360" y="1465899"/>
            <a:ext cx="6036731" cy="452754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2" y="711307"/>
            <a:ext cx="5550123" cy="416259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29587" y="188087"/>
            <a:ext cx="772701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2019, Guilin, ICGBD and White Elephant Event 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18" y="2667000"/>
            <a:ext cx="5455708" cy="4091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95728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4"/>
          <p:cNvSpPr txBox="1"/>
          <p:nvPr/>
        </p:nvSpPr>
        <p:spPr>
          <a:xfrm>
            <a:off x="759604" y="222589"/>
            <a:ext cx="1065887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Our Best Friend in </a:t>
            </a:r>
            <a:r>
              <a:rPr lang="en-US" altLang="zh-CN" sz="2800" b="1" dirty="0" err="1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Photogrammetry</a:t>
            </a:r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 and Remote Sensing of China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56393" y="4209849"/>
            <a:ext cx="104350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1978: Visited China for the </a:t>
            </a: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first</a:t>
            </a: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 time, and made a special trip to Wuhan to visit Prof. Wang </a:t>
            </a:r>
            <a:r>
              <a:rPr lang="en-US" altLang="zh-CN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Zhizhuo</a:t>
            </a:r>
            <a:endParaRPr lang="en-US" altLang="zh-CN" sz="2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Arabic Typesetting" pitchFamily="66" charset="-78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 1979: Visited China again with a German surveying and mapping delegation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 1980: Visited Wuhan Institute of Surveying and Mapping to give lectures for about </a:t>
            </a: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two</a:t>
            </a: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 weeks in </a:t>
            </a:r>
            <a:r>
              <a:rPr lang="en-US" altLang="zh-CN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photogrammetry</a:t>
            </a: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 and remote sensing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 Providing </a:t>
            </a: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full</a:t>
            </a: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 scholarships for students to study at Leibniz University Hanover in the 1980’s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 Continuously supporting China for the </a:t>
            </a:r>
            <a:r>
              <a:rPr lang="en-US" altLang="zh-CN" sz="2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photogrammetry</a:t>
            </a:r>
            <a:r>
              <a:rPr lang="en-US" altLang="zh-CN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Arabic Typesetting" pitchFamily="66" charset="-78"/>
              </a:rPr>
              <a:t> and remote sensing education and research since then</a:t>
            </a:r>
            <a:endParaRPr lang="zh-CN" alt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十字星 9"/>
          <p:cNvSpPr/>
          <p:nvPr/>
        </p:nvSpPr>
        <p:spPr>
          <a:xfrm>
            <a:off x="844395" y="1104179"/>
            <a:ext cx="379562" cy="26741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十字星 10"/>
          <p:cNvSpPr/>
          <p:nvPr/>
        </p:nvSpPr>
        <p:spPr>
          <a:xfrm>
            <a:off x="850146" y="1905880"/>
            <a:ext cx="379562" cy="26741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十字星 11"/>
          <p:cNvSpPr/>
          <p:nvPr/>
        </p:nvSpPr>
        <p:spPr>
          <a:xfrm>
            <a:off x="855551" y="2805451"/>
            <a:ext cx="379562" cy="26741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十字星 12"/>
          <p:cNvSpPr/>
          <p:nvPr/>
        </p:nvSpPr>
        <p:spPr>
          <a:xfrm>
            <a:off x="861152" y="3440779"/>
            <a:ext cx="379562" cy="26741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354626" y="886670"/>
            <a:ext cx="92664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lin Sans FB" pitchFamily="34" charset="0"/>
              </a:rPr>
              <a:t>Actively promote the development of </a:t>
            </a:r>
            <a:r>
              <a:rPr lang="en-US" altLang="zh-CN" sz="2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lin Sans FB" pitchFamily="34" charset="0"/>
              </a:rPr>
              <a:t>photogrammetry</a:t>
            </a:r>
            <a:r>
              <a:rPr lang="en-US" altLang="zh-CN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lin Sans FB" pitchFamily="34" charset="0"/>
              </a:rPr>
              <a:t> and remote sensing education in China</a:t>
            </a:r>
          </a:p>
        </p:txBody>
      </p:sp>
      <p:sp>
        <p:nvSpPr>
          <p:cNvPr id="15" name="矩形 14"/>
          <p:cNvSpPr/>
          <p:nvPr/>
        </p:nvSpPr>
        <p:spPr>
          <a:xfrm>
            <a:off x="1371601" y="1703108"/>
            <a:ext cx="96187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lin Sans FB" pitchFamily="34" charset="0"/>
              </a:rPr>
              <a:t>Firmly support China's participation in the activities of the International Society for </a:t>
            </a:r>
            <a:r>
              <a:rPr lang="en-US" altLang="zh-CN" sz="2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lin Sans FB" pitchFamily="34" charset="0"/>
              </a:rPr>
              <a:t>Photogrammetry</a:t>
            </a:r>
            <a:r>
              <a:rPr lang="en-US" altLang="zh-CN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lin Sans FB" pitchFamily="34" charset="0"/>
              </a:rPr>
              <a:t> and Remote Sensing</a:t>
            </a:r>
          </a:p>
        </p:txBody>
      </p:sp>
      <p:sp>
        <p:nvSpPr>
          <p:cNvPr id="16" name="矩形 15"/>
          <p:cNvSpPr/>
          <p:nvPr/>
        </p:nvSpPr>
        <p:spPr>
          <a:xfrm>
            <a:off x="1370621" y="2571471"/>
            <a:ext cx="93823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lin Sans FB" pitchFamily="34" charset="0"/>
              </a:rPr>
              <a:t>Vigorously promote the research of </a:t>
            </a:r>
            <a:r>
              <a:rPr lang="en-US" altLang="zh-CN" sz="2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lin Sans FB" pitchFamily="34" charset="0"/>
              </a:rPr>
              <a:t>photogrammetry</a:t>
            </a:r>
            <a:r>
              <a:rPr lang="en-US" altLang="zh-CN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lin Sans FB" pitchFamily="34" charset="0"/>
              </a:rPr>
              <a:t> and remote sensing in China to catch up with the world level</a:t>
            </a:r>
          </a:p>
        </p:txBody>
      </p:sp>
      <p:sp>
        <p:nvSpPr>
          <p:cNvPr id="17" name="矩形 16"/>
          <p:cNvSpPr/>
          <p:nvPr/>
        </p:nvSpPr>
        <p:spPr>
          <a:xfrm>
            <a:off x="1406989" y="3387441"/>
            <a:ext cx="97090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erlin Sans FB" pitchFamily="34" charset="0"/>
              </a:rPr>
              <a:t>A thriving friendship with Chinese scholars in photogrammetry and remote sensing</a:t>
            </a:r>
          </a:p>
        </p:txBody>
      </p:sp>
      <p:pic>
        <p:nvPicPr>
          <p:cNvPr id="2" name="+ÁÊ»Ê»È+Íð¦·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04" y="615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3093"/>
      </p:ext>
    </p:extLst>
  </p:cSld>
  <p:clrMapOvr>
    <a:masterClrMapping/>
  </p:clrMapOvr>
  <p:transition spd="slow" advClick="0" advTm="86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6"/>
          <a:stretch/>
        </p:blipFill>
        <p:spPr>
          <a:xfrm>
            <a:off x="458136" y="825500"/>
            <a:ext cx="3342338" cy="57736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8074" y="1888415"/>
            <a:ext cx="4705350" cy="3529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0"/>
          <a:stretch/>
        </p:blipFill>
        <p:spPr>
          <a:xfrm rot="5400000">
            <a:off x="7114919" y="1860806"/>
            <a:ext cx="5816600" cy="364438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29587" y="188087"/>
            <a:ext cx="768891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2019, Guilin, ICGBD and White Elephant Event 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938331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1"/>
          <p:cNvSpPr txBox="1">
            <a:spLocks/>
          </p:cNvSpPr>
          <p:nvPr/>
        </p:nvSpPr>
        <p:spPr>
          <a:xfrm>
            <a:off x="1072421" y="201717"/>
            <a:ext cx="10128354" cy="106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>
                <a:solidFill>
                  <a:srgbClr val="FFFF00"/>
                </a:solidFill>
                <a:latin typeface="Algerian" panose="04020705040A02060702" pitchFamily="82" charset="0"/>
              </a:rPr>
              <a:t>Longevity for Gottfried </a:t>
            </a:r>
            <a:r>
              <a:rPr lang="en-US" altLang="zh-CN" dirty="0" err="1" smtClean="0">
                <a:solidFill>
                  <a:srgbClr val="FFFF00"/>
                </a:solidFill>
                <a:latin typeface="Algerian" panose="04020705040A02060702" pitchFamily="82" charset="0"/>
              </a:rPr>
              <a:t>Konecny</a:t>
            </a:r>
            <a:endParaRPr lang="zh-CN" altLang="en-US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" b="-973"/>
          <a:stretch/>
        </p:blipFill>
        <p:spPr>
          <a:xfrm>
            <a:off x="2314575" y="1290742"/>
            <a:ext cx="7486650" cy="5466814"/>
          </a:xfrm>
          <a:prstGeom prst="rect">
            <a:avLst/>
          </a:prstGeom>
          <a:effectLst>
            <a:outerShdw blurRad="50800" dist="38100" dir="5400000" algn="t" rotWithShape="0">
              <a:schemeClr val="tx1">
                <a:alpha val="40000"/>
              </a:schemeClr>
            </a:outerShdw>
          </a:effectLst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6" y="2390775"/>
            <a:ext cx="1663700" cy="2351390"/>
          </a:xfrm>
          <a:prstGeom prst="rect">
            <a:avLst/>
          </a:prstGeom>
          <a:gradFill>
            <a:gsLst>
              <a:gs pos="1594">
                <a:srgbClr val="F41E22"/>
              </a:gs>
              <a:gs pos="59000">
                <a:srgbClr val="F41E22">
                  <a:lumMod val="10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图片 49" descr="西舍尔葡萄酒 - 维基百科，自由的百科全书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50" y="2241613"/>
            <a:ext cx="1720850" cy="2374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114869"/>
      </p:ext>
    </p:extLst>
  </p:cSld>
  <p:clrMapOvr>
    <a:masterClrMapping/>
  </p:clrMapOvr>
  <p:transition spd="slow" advClick="0" advTm="1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工作\杂项\李德仁\2020\Konency and China\福如东海2.jpg"/>
          <p:cNvPicPr>
            <a:picLocks noChangeAspect="1" noChangeArrowheads="1"/>
          </p:cNvPicPr>
          <p:nvPr/>
        </p:nvPicPr>
        <p:blipFill>
          <a:blip r:embed="rId6" cstate="print"/>
          <a:srcRect b="6592"/>
          <a:stretch>
            <a:fillRect/>
          </a:stretch>
        </p:blipFill>
        <p:spPr bwMode="auto">
          <a:xfrm>
            <a:off x="0" y="1"/>
            <a:ext cx="12197056" cy="6858000"/>
          </a:xfrm>
          <a:prstGeom prst="rect">
            <a:avLst/>
          </a:prstGeom>
          <a:noFill/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899901" y="193091"/>
            <a:ext cx="10426590" cy="1065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rgbClr val="FFFF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中国摄影测量与遥感全体同仁祝康奈斯尼教授</a:t>
            </a:r>
            <a:endParaRPr lang="zh-CN" altLang="en-US" dirty="0">
              <a:solidFill>
                <a:srgbClr val="FFFF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pic>
        <p:nvPicPr>
          <p:cNvPr id="4" name="福如东海，寿比南山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46649" y="6553200"/>
            <a:ext cx="304800" cy="304800"/>
          </a:xfrm>
          <a:prstGeom prst="rect">
            <a:avLst/>
          </a:prstGeom>
        </p:spPr>
      </p:pic>
      <p:pic>
        <p:nvPicPr>
          <p:cNvPr id="2" name="©ú+þÂ½¦úú¼-+¦+-¤+¢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7724" y="5875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42962"/>
      </p:ext>
    </p:extLst>
  </p:cSld>
  <p:clrMapOvr>
    <a:masterClrMapping/>
  </p:clrMapOvr>
  <p:transition spd="slow" advClick="0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8" b="1347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9AE76B-6998-5342-BD4F-4494E4200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58FAF85-8876-0F4E-83F9-465F38DA5A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26" y="300637"/>
            <a:ext cx="12153347" cy="6532424"/>
          </a:xfrm>
          <a:prstGeom prst="rect">
            <a:avLst/>
          </a:prstGeom>
        </p:spPr>
      </p:pic>
      <p:pic>
        <p:nvPicPr>
          <p:cNvPr id="6" name="Johann Strauss - ¦¦Í«+¨È¦+ÞÃ· (Fr¿¦hlingsstimmen,Walzer,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487" y="6114704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250958418"/>
      </p:ext>
    </p:extLst>
  </p:cSld>
  <p:clrMapOvr>
    <a:masterClrMapping/>
  </p:clrMapOvr>
  <p:transition spd="slow" advClick="0" advTm="2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57192" y="149987"/>
            <a:ext cx="801408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1986, Wuhan, Honorary Professorship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05" y="3249118"/>
            <a:ext cx="4968281" cy="3446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91" y="3249117"/>
            <a:ext cx="5062267" cy="344695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37" y="884419"/>
            <a:ext cx="5066736" cy="346850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2" y="884418"/>
            <a:ext cx="5046923" cy="3468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933428"/>
      </p:ext>
    </p:extLst>
  </p:cSld>
  <p:clrMapOvr>
    <a:masterClrMapping/>
  </p:clrMapOvr>
  <p:transition spd="slow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29587" y="179461"/>
            <a:ext cx="709968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1988, Wuhan, Workshop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88" y="2111660"/>
            <a:ext cx="3778244" cy="27098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91" y="701508"/>
            <a:ext cx="4178111" cy="271989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5" y="711513"/>
            <a:ext cx="3942603" cy="2724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5" y="3827587"/>
            <a:ext cx="3942603" cy="2782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91" y="3780927"/>
            <a:ext cx="4178111" cy="2724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809493"/>
      </p:ext>
    </p:ext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7" y="239843"/>
            <a:ext cx="76127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1994, Beijing, ISPRS Commission VI Symposium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7" y="911225"/>
            <a:ext cx="5615968" cy="4092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5550"/>
            <a:ext cx="6025897" cy="39306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806967"/>
      </p:ext>
    </p:extLst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7" y="170835"/>
            <a:ext cx="758276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1996, Wuhan, Honorary Professorship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3" y="932710"/>
            <a:ext cx="5411441" cy="3588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2726955"/>
            <a:ext cx="5628756" cy="37662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07" y="1865309"/>
            <a:ext cx="6027928" cy="3960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65089"/>
      </p:ext>
    </p:extLst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6" y="239843"/>
            <a:ext cx="78032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1998, Wuhan, Wang </a:t>
            </a:r>
            <a:r>
              <a:rPr lang="en-US" altLang="zh-CN" sz="2800" b="1" dirty="0" err="1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Zhizhuo’s</a:t>
            </a:r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 90</a:t>
            </a:r>
            <a:r>
              <a:rPr lang="en-US" altLang="zh-CN" sz="2800" b="1" baseline="30000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th</a:t>
            </a:r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 Birthday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55" y="4080202"/>
            <a:ext cx="3826672" cy="262991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63" y="4157931"/>
            <a:ext cx="3628436" cy="244598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41" y="805026"/>
            <a:ext cx="4750811" cy="3113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73" y="775611"/>
            <a:ext cx="4702868" cy="3149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220562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29586" y="188087"/>
            <a:ext cx="101019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ln/>
                <a:solidFill>
                  <a:schemeClr val="accent4"/>
                </a:solidFill>
                <a:latin typeface="Bauhaus 93" panose="04030905020B02020C02" pitchFamily="82" charset="0"/>
              </a:rPr>
              <a:t>2006, Chengdu, Workshop on Mapping in Western China </a:t>
            </a:r>
            <a:endParaRPr lang="zh-CN" altLang="en-US" sz="2800" b="1" dirty="0">
              <a:ln/>
              <a:solidFill>
                <a:schemeClr val="accent4"/>
              </a:solidFill>
              <a:latin typeface="Bauhaus 93" panose="04030905020B02020C02" pitchFamily="82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7" y="828675"/>
            <a:ext cx="3695700" cy="2771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78" y="828675"/>
            <a:ext cx="3667125" cy="27503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68" y="3838419"/>
            <a:ext cx="3723807" cy="27928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13" y="3838418"/>
            <a:ext cx="3645695" cy="2734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7" y="3838419"/>
            <a:ext cx="3695908" cy="27719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95" y="800099"/>
            <a:ext cx="3719513" cy="2789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5587629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316</Words>
  <Application>Microsoft Office PowerPoint</Application>
  <PresentationFormat>Breitbild</PresentationFormat>
  <Paragraphs>33</Paragraphs>
  <Slides>23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4" baseType="lpstr">
      <vt:lpstr>Algerian</vt:lpstr>
      <vt:lpstr>Arabic Typesetting</vt:lpstr>
      <vt:lpstr>Arial</vt:lpstr>
      <vt:lpstr>Bauhaus 93</vt:lpstr>
      <vt:lpstr>Berlin Sans FB</vt:lpstr>
      <vt:lpstr>Calibri</vt:lpstr>
      <vt:lpstr>等线</vt:lpstr>
      <vt:lpstr>等线 Light</vt:lpstr>
      <vt:lpstr>华文彩云</vt:lpstr>
      <vt:lpstr>Wingdings</vt:lpstr>
      <vt:lpstr>Office 主题​​</vt:lpstr>
      <vt:lpstr>Gottfried Konency  AND CHina - Celebrating His 90’s Birthday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Gottfried Konency in Cina - Celebrating His 90’s Birthday</dc:title>
  <dc:creator>石立特</dc:creator>
  <cp:lastModifiedBy>heipke</cp:lastModifiedBy>
  <cp:revision>114</cp:revision>
  <dcterms:created xsi:type="dcterms:W3CDTF">2020-05-30T15:06:20Z</dcterms:created>
  <dcterms:modified xsi:type="dcterms:W3CDTF">2020-06-22T17:23:50Z</dcterms:modified>
</cp:coreProperties>
</file>